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78" r:id="rId3"/>
    <p:sldId id="256" r:id="rId4"/>
    <p:sldId id="275" r:id="rId5"/>
    <p:sldId id="272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6" r:id="rId17"/>
    <p:sldId id="267" r:id="rId18"/>
    <p:sldId id="269" r:id="rId19"/>
    <p:sldId id="270" r:id="rId20"/>
    <p:sldId id="277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131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AD718-CE21-4BFD-B2AF-FF36AB68B74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2D5EA-6163-4001-8472-62EF3AD173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DA73-212B-453B-9254-DB6F79420A25}" type="datetime1">
              <a:rPr lang="en-US" smtClean="0"/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EF1D4AE-CA62-4735-95CF-9F65B7930335}" type="slidenum">
              <a:rPr lang="en-US" smtClean="0"/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DA485-36A5-4631-9492-36A9A8694850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D4AE-CA62-4735-95CF-9F65B79303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7DBA-BA86-46F9-9538-50B235AE839A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D4AE-CA62-4735-95CF-9F65B79303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D236-1104-4EDE-AFEA-2763371F60E0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D4AE-CA62-4735-95CF-9F65B7930335}" type="slidenum">
              <a:rPr lang="en-US" smtClean="0"/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F91C-1A0D-4900-920D-CE8983C20C9B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EF1D4AE-CA62-4735-95CF-9F65B7930335}" type="slidenum">
              <a:rPr lang="en-US" smtClean="0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229B-60A9-49E0-862F-16BD2899C2DE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D4AE-CA62-4735-95CF-9F65B7930335}" type="slidenum">
              <a:rPr lang="en-US" smtClean="0"/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D3A1-0489-4292-A104-80B0C84B3816}" type="datetime1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D4AE-CA62-4735-95CF-9F65B7930335}" type="slidenum">
              <a:rPr lang="en-US" smtClean="0"/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76C9-383B-42AA-B151-196FD4BDFE2D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D4AE-CA62-4735-95CF-9F65B79303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43DB-A999-4441-B016-5F7A22ADC3F1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D4AE-CA62-4735-95CF-9F65B79303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19B8-39A2-43AE-9B78-6F3A0228D0FC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D4AE-CA62-4735-95CF-9F65B7930335}" type="slidenum">
              <a:rPr lang="en-US" smtClean="0"/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ABCF-4CCD-4FE0-B22F-9B1FCE2402AC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EF1D4AE-CA62-4735-95CF-9F65B7930335}" type="slidenum">
              <a:rPr lang="en-US" smtClean="0"/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  <a:p>
            <a:pPr lvl="1" eaLnBrk="1" latinLnBrk="0" hangingPunct="1"/>
            <a:r>
              <a:rPr kumimoji="0" lang="en-US" smtClean="0"/>
              <a:t>Second level</a:t>
            </a:r>
            <a:endParaRPr kumimoji="0" lang="en-US" smtClean="0"/>
          </a:p>
          <a:p>
            <a:pPr lvl="2" eaLnBrk="1" latinLnBrk="0" hangingPunct="1"/>
            <a:r>
              <a:rPr kumimoji="0" lang="en-US" smtClean="0"/>
              <a:t>Third level</a:t>
            </a:r>
            <a:endParaRPr kumimoji="0" lang="en-US" smtClean="0"/>
          </a:p>
          <a:p>
            <a:pPr lvl="3" eaLnBrk="1" latinLnBrk="0" hangingPunct="1"/>
            <a:r>
              <a:rPr kumimoji="0" lang="en-US" smtClean="0"/>
              <a:t>Fourth level</a:t>
            </a:r>
            <a:endParaRPr kumimoji="0" lang="en-US" smtClean="0"/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24E8C96-C30A-451D-B597-498A747BAC97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SKW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EF1D4AE-CA62-4735-95CF-9F65B793033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55912"/>
            <a:ext cx="9144000" cy="4662447"/>
          </a:xfrm>
          <a:custGeom>
            <a:avLst/>
            <a:gdLst/>
            <a:ahLst/>
            <a:cxnLst/>
            <a:rect l="l" t="t" r="r" b="b"/>
            <a:pathLst>
              <a:path w="9144000" h="3496945">
                <a:moveTo>
                  <a:pt x="0" y="3496564"/>
                </a:moveTo>
                <a:lnTo>
                  <a:pt x="9144000" y="3496564"/>
                </a:lnTo>
                <a:lnTo>
                  <a:pt x="9144000" y="0"/>
                </a:lnTo>
                <a:lnTo>
                  <a:pt x="0" y="0"/>
                </a:lnTo>
                <a:lnTo>
                  <a:pt x="0" y="3496564"/>
                </a:lnTo>
                <a:close/>
              </a:path>
            </a:pathLst>
          </a:custGeom>
          <a:solidFill>
            <a:srgbClr val="114454"/>
          </a:solidFill>
        </p:spPr>
        <p:txBody>
          <a:bodyPr lIns="0" tIns="0" rIns="0" bIns="0"/>
          <a:lstStyle/>
          <a:p>
            <a:pPr>
              <a:defRPr/>
            </a:pPr>
          </a:p>
        </p:txBody>
      </p:sp>
      <p:sp>
        <p:nvSpPr>
          <p:cNvPr id="3" name="object 3"/>
          <p:cNvSpPr/>
          <p:nvPr/>
        </p:nvSpPr>
        <p:spPr>
          <a:xfrm>
            <a:off x="0" y="707042"/>
            <a:ext cx="9144000" cy="348870"/>
          </a:xfrm>
          <a:custGeom>
            <a:avLst/>
            <a:gdLst/>
            <a:ahLst/>
            <a:cxnLst/>
            <a:rect l="l" t="t" r="r" b="b"/>
            <a:pathLst>
              <a:path w="9144000" h="261620">
                <a:moveTo>
                  <a:pt x="0" y="261620"/>
                </a:moveTo>
                <a:lnTo>
                  <a:pt x="9144000" y="261620"/>
                </a:lnTo>
                <a:lnTo>
                  <a:pt x="9144000" y="0"/>
                </a:lnTo>
                <a:lnTo>
                  <a:pt x="0" y="0"/>
                </a:lnTo>
                <a:lnTo>
                  <a:pt x="0" y="261620"/>
                </a:lnTo>
                <a:close/>
              </a:path>
            </a:pathLst>
          </a:custGeom>
          <a:solidFill>
            <a:srgbClr val="114454"/>
          </a:solidFill>
        </p:spPr>
        <p:txBody>
          <a:bodyPr lIns="0" tIns="0" rIns="0" bIns="0"/>
          <a:lstStyle/>
          <a:p>
            <a:pPr>
              <a:defRPr/>
            </a:pPr>
          </a:p>
        </p:txBody>
      </p:sp>
      <p:sp>
        <p:nvSpPr>
          <p:cNvPr id="4" name="object 4"/>
          <p:cNvSpPr/>
          <p:nvPr/>
        </p:nvSpPr>
        <p:spPr>
          <a:xfrm>
            <a:off x="0" y="5718359"/>
            <a:ext cx="9144000" cy="274445"/>
          </a:xfrm>
          <a:custGeom>
            <a:avLst/>
            <a:gdLst/>
            <a:ahLst/>
            <a:cxnLst/>
            <a:rect l="l" t="t" r="r" b="b"/>
            <a:pathLst>
              <a:path w="9144000" h="205739">
                <a:moveTo>
                  <a:pt x="0" y="205739"/>
                </a:moveTo>
                <a:lnTo>
                  <a:pt x="9144000" y="205739"/>
                </a:lnTo>
                <a:lnTo>
                  <a:pt x="9144000" y="0"/>
                </a:lnTo>
                <a:lnTo>
                  <a:pt x="0" y="0"/>
                </a:lnTo>
                <a:lnTo>
                  <a:pt x="0" y="205739"/>
                </a:lnTo>
                <a:close/>
              </a:path>
            </a:pathLst>
          </a:custGeom>
          <a:solidFill>
            <a:srgbClr val="165751"/>
          </a:solidFill>
        </p:spPr>
        <p:txBody>
          <a:bodyPr lIns="0" tIns="0" rIns="0" bIns="0"/>
          <a:lstStyle/>
          <a:p>
            <a:pPr>
              <a:defRPr/>
            </a:p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707042"/>
          </a:xfrm>
          <a:custGeom>
            <a:avLst/>
            <a:gdLst/>
            <a:ahLst/>
            <a:cxnLst/>
            <a:rect l="l" t="t" r="r" b="b"/>
            <a:pathLst>
              <a:path w="9144000" h="530860">
                <a:moveTo>
                  <a:pt x="9144000" y="0"/>
                </a:moveTo>
                <a:lnTo>
                  <a:pt x="0" y="0"/>
                </a:lnTo>
                <a:lnTo>
                  <a:pt x="0" y="312280"/>
                </a:lnTo>
                <a:lnTo>
                  <a:pt x="0" y="530352"/>
                </a:lnTo>
                <a:lnTo>
                  <a:pt x="9144000" y="530352"/>
                </a:lnTo>
                <a:lnTo>
                  <a:pt x="9144000" y="312280"/>
                </a:lnTo>
                <a:lnTo>
                  <a:pt x="9144000" y="0"/>
                </a:lnTo>
                <a:close/>
              </a:path>
            </a:pathLst>
          </a:custGeom>
          <a:solidFill>
            <a:srgbClr val="18637B"/>
          </a:solidFill>
        </p:spPr>
        <p:txBody>
          <a:bodyPr lIns="0" tIns="0" rIns="0" bIns="0"/>
          <a:lstStyle/>
          <a:p>
            <a:pPr>
              <a:defRPr/>
            </a:pPr>
          </a:p>
        </p:txBody>
      </p:sp>
      <p:grpSp>
        <p:nvGrpSpPr>
          <p:cNvPr id="9222" name="object 6"/>
          <p:cNvGrpSpPr/>
          <p:nvPr/>
        </p:nvGrpSpPr>
        <p:grpSpPr bwMode="auto">
          <a:xfrm>
            <a:off x="0" y="5992804"/>
            <a:ext cx="9144000" cy="865196"/>
            <a:chOff x="0" y="4494276"/>
            <a:chExt cx="9144000" cy="649605"/>
          </a:xfrm>
        </p:grpSpPr>
        <p:sp>
          <p:nvSpPr>
            <p:cNvPr id="7" name="object 7"/>
            <p:cNvSpPr/>
            <p:nvPr/>
          </p:nvSpPr>
          <p:spPr>
            <a:xfrm>
              <a:off x="0" y="4494276"/>
              <a:ext cx="9144000" cy="89640"/>
            </a:xfrm>
            <a:custGeom>
              <a:avLst/>
              <a:gdLst/>
              <a:ahLst/>
              <a:cxnLst/>
              <a:rect l="l" t="t" r="r" b="b"/>
              <a:pathLst>
                <a:path w="9144000" h="90170">
                  <a:moveTo>
                    <a:pt x="0" y="89917"/>
                  </a:moveTo>
                  <a:lnTo>
                    <a:pt x="9144000" y="89917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9917"/>
                  </a:lnTo>
                  <a:close/>
                </a:path>
              </a:pathLst>
            </a:custGeom>
            <a:solidFill>
              <a:srgbClr val="3B8D61"/>
            </a:solidFill>
          </p:spPr>
          <p:txBody>
            <a:bodyPr lIns="0" tIns="0" rIns="0" bIns="0"/>
            <a:lstStyle/>
            <a:p>
              <a:pPr>
                <a:defRPr/>
              </a:pPr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4583916"/>
              <a:ext cx="9144000" cy="559965"/>
            </a:xfrm>
            <a:custGeom>
              <a:avLst/>
              <a:gdLst/>
              <a:ahLst/>
              <a:cxnLst/>
              <a:rect l="l" t="t" r="r" b="b"/>
              <a:pathLst>
                <a:path w="9144000" h="559435">
                  <a:moveTo>
                    <a:pt x="9144000" y="0"/>
                  </a:moveTo>
                  <a:lnTo>
                    <a:pt x="0" y="0"/>
                  </a:lnTo>
                  <a:lnTo>
                    <a:pt x="0" y="559306"/>
                  </a:lnTo>
                  <a:lnTo>
                    <a:pt x="9144000" y="55930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4BF6E"/>
            </a:solidFill>
          </p:spPr>
          <p:txBody>
            <a:bodyPr lIns="0" tIns="0" rIns="0" bIns="0"/>
            <a:lstStyle/>
            <a:p>
              <a:pPr>
                <a:defRPr/>
              </a:pPr>
            </a:p>
          </p:txBody>
        </p:sp>
      </p:grpSp>
      <p:sp>
        <p:nvSpPr>
          <p:cNvPr id="9" name="object 9"/>
          <p:cNvSpPr/>
          <p:nvPr/>
        </p:nvSpPr>
        <p:spPr>
          <a:xfrm>
            <a:off x="7619737" y="178312"/>
            <a:ext cx="1165334" cy="87760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</a:p>
        </p:txBody>
      </p:sp>
      <p:sp>
        <p:nvSpPr>
          <p:cNvPr id="10" name="object 10"/>
          <p:cNvSpPr txBox="1"/>
          <p:nvPr/>
        </p:nvSpPr>
        <p:spPr>
          <a:xfrm>
            <a:off x="7809479" y="1054361"/>
            <a:ext cx="992985" cy="199028"/>
          </a:xfrm>
          <a:prstGeom prst="rect">
            <a:avLst/>
          </a:prstGeom>
        </p:spPr>
        <p:txBody>
          <a:bodyPr lIns="0" tIns="14223" rIns="0" bIns="0">
            <a:spAutoFit/>
          </a:bodyPr>
          <a:lstStyle/>
          <a:p>
            <a:pPr marL="13970">
              <a:spcBef>
                <a:spcPts val="110"/>
              </a:spcBef>
              <a:defRPr/>
            </a:pPr>
            <a:r>
              <a:rPr sz="600" b="1" spc="-6" dirty="0">
                <a:solidFill>
                  <a:srgbClr val="FEFEFE"/>
                </a:solidFill>
                <a:latin typeface="Arial" panose="020B0604020202020204"/>
                <a:cs typeface="Arial" panose="020B0604020202020204"/>
              </a:rPr>
              <a:t>MAHATMA </a:t>
            </a:r>
            <a:r>
              <a:rPr sz="600" b="1" dirty="0">
                <a:solidFill>
                  <a:srgbClr val="FEFEFE"/>
                </a:solidFill>
                <a:latin typeface="Arial" panose="020B0604020202020204"/>
                <a:cs typeface="Arial" panose="020B0604020202020204"/>
              </a:rPr>
              <a:t>GANDHI</a:t>
            </a:r>
            <a:r>
              <a:rPr sz="600" b="1" spc="-84" dirty="0">
                <a:solidFill>
                  <a:srgbClr val="FEFEF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600" b="1" dirty="0">
                <a:solidFill>
                  <a:srgbClr val="FEFEFE"/>
                </a:solidFill>
                <a:latin typeface="Arial" panose="020B0604020202020204"/>
                <a:cs typeface="Arial" panose="020B0604020202020204"/>
              </a:rPr>
              <a:t>MISSION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229273" y="364375"/>
            <a:ext cx="7771529" cy="3268520"/>
          </a:xfrm>
          <a:prstGeom prst="rect">
            <a:avLst/>
          </a:prstGeom>
        </p:spPr>
        <p:txBody>
          <a:bodyPr lIns="102407" tIns="51203" rIns="102407" bIns="51203">
            <a:norm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en-US" sz="27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MGM Institute of Physiotherapy </a:t>
            </a:r>
            <a:br>
              <a:rPr lang="en-US" sz="27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Aurangabad</a:t>
            </a:r>
            <a:br>
              <a:rPr lang="en-US" sz="310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</a:br>
            <a:endParaRPr lang="en-US" sz="3100"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2" name="Subtitle 2"/>
          <p:cNvSpPr txBox="1"/>
          <p:nvPr/>
        </p:nvSpPr>
        <p:spPr>
          <a:xfrm>
            <a:off x="610339" y="4267062"/>
            <a:ext cx="7771530" cy="4154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Didactic Lecture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Deformities Of Hand-</a:t>
            </a:r>
            <a:endParaRPr lang="en-US" dirty="0"/>
          </a:p>
        </p:txBody>
      </p:sp>
      <p:pic>
        <p:nvPicPr>
          <p:cNvPr id="13" name="Content Placeholder 12" descr="IMG_20190101_213515.jpg"/>
          <p:cNvPicPr>
            <a:picLocks noGrp="1" noChangeAspect="1"/>
          </p:cNvPicPr>
          <p:nvPr>
            <p:ph sz="quarter" idx="1"/>
          </p:nvPr>
        </p:nvPicPr>
        <p:blipFill>
          <a:blip r:embed="rId1" cstate="print"/>
          <a:stretch>
            <a:fillRect/>
          </a:stretch>
        </p:blipFill>
        <p:spPr>
          <a:xfrm>
            <a:off x="914400" y="1447800"/>
            <a:ext cx="3749675" cy="4648200"/>
          </a:xfrm>
        </p:spPr>
      </p:pic>
      <p:pic>
        <p:nvPicPr>
          <p:cNvPr id="14" name="Content Placeholder 13" descr="IMG_20190101_21343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933950" y="1524000"/>
            <a:ext cx="3749675" cy="4572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D4AE-CA62-4735-95CF-9F65B7930335}" type="slidenum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G_20190101_213458.jpg"/>
          <p:cNvPicPr>
            <a:picLocks noGrp="1" noChangeAspect="1"/>
          </p:cNvPicPr>
          <p:nvPr>
            <p:ph sz="quarter" idx="1"/>
          </p:nvPr>
        </p:nvPicPr>
        <p:blipFill>
          <a:blip r:embed="rId1" cstate="print"/>
          <a:stretch>
            <a:fillRect/>
          </a:stretch>
        </p:blipFill>
        <p:spPr>
          <a:xfrm>
            <a:off x="914400" y="1524000"/>
            <a:ext cx="3749675" cy="4648200"/>
          </a:xfrm>
        </p:spPr>
      </p:pic>
      <p:pic>
        <p:nvPicPr>
          <p:cNvPr id="6" name="Content Placeholder 5" descr="IMG_20190101_21350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94287" y="1447800"/>
            <a:ext cx="3429000" cy="457200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D4AE-CA62-4735-95CF-9F65B7930335}" type="slidenum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G_20190101_213541.jpg"/>
          <p:cNvPicPr>
            <a:picLocks noGrp="1" noChangeAspect="1"/>
          </p:cNvPicPr>
          <p:nvPr>
            <p:ph sz="quarter" idx="1"/>
          </p:nvPr>
        </p:nvPicPr>
        <p:blipFill>
          <a:blip r:embed="rId1" cstate="print"/>
          <a:stretch>
            <a:fillRect/>
          </a:stretch>
        </p:blipFill>
        <p:spPr>
          <a:xfrm>
            <a:off x="914400" y="1676400"/>
            <a:ext cx="3749675" cy="4267200"/>
          </a:xfrm>
        </p:spPr>
      </p:pic>
      <p:pic>
        <p:nvPicPr>
          <p:cNvPr id="6" name="Content Placeholder 5" descr="IMG_20190101_21352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933950" y="1676400"/>
            <a:ext cx="3749675" cy="426720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D4AE-CA62-4735-95CF-9F65B7930335}" type="slidenum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G_20190101_213453.jpg"/>
          <p:cNvPicPr>
            <a:picLocks noGrp="1" noChangeAspect="1"/>
          </p:cNvPicPr>
          <p:nvPr>
            <p:ph sz="quarter" idx="1"/>
          </p:nvPr>
        </p:nvPicPr>
        <p:blipFill>
          <a:blip r:embed="rId1" cstate="print"/>
          <a:stretch>
            <a:fillRect/>
          </a:stretch>
        </p:blipFill>
        <p:spPr>
          <a:xfrm>
            <a:off x="914400" y="1600200"/>
            <a:ext cx="3749675" cy="4419600"/>
          </a:xfrm>
        </p:spPr>
      </p:pic>
      <p:pic>
        <p:nvPicPr>
          <p:cNvPr id="6" name="Content Placeholder 5" descr="IMG_20190101_21354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933950" y="1600200"/>
            <a:ext cx="3749675" cy="441960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D4AE-CA62-4735-95CF-9F65B7930335}" type="slidenum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physical Examination-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 Inspection</a:t>
            </a:r>
            <a:endParaRPr lang="en-US" dirty="0" smtClean="0"/>
          </a:p>
          <a:p>
            <a:r>
              <a:rPr lang="en-US" dirty="0" smtClean="0"/>
              <a:t>IS any swelling present around wrist </a:t>
            </a:r>
            <a:endParaRPr lang="en-US" dirty="0" smtClean="0"/>
          </a:p>
          <a:p>
            <a:r>
              <a:rPr lang="en-US" dirty="0" smtClean="0"/>
              <a:t>Examiner should noted any rotational deformities of fingers</a:t>
            </a:r>
            <a:endParaRPr lang="en-US" dirty="0" smtClean="0"/>
          </a:p>
          <a:p>
            <a:r>
              <a:rPr lang="en-US" dirty="0" smtClean="0"/>
              <a:t>Look for normal &amp; abnormal contours</a:t>
            </a:r>
            <a:endParaRPr lang="en-US" dirty="0" smtClean="0"/>
          </a:p>
          <a:p>
            <a:r>
              <a:rPr lang="en-US" dirty="0" smtClean="0"/>
              <a:t>Examiner should note wounds &amp; scar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D4AE-CA62-4735-95CF-9F65B7930335}" type="slidenum">
              <a:rPr lang="en-US" smtClean="0"/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Sensory examination: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Superficial &amp; deep sensations</a:t>
            </a:r>
            <a:endParaRPr lang="en-US" dirty="0" smtClean="0"/>
          </a:p>
          <a:p>
            <a:r>
              <a:rPr lang="en-US" dirty="0" smtClean="0"/>
              <a:t>Abnormal sensations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D4AE-CA62-4735-95CF-9F65B7930335}" type="slidenum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000" dirty="0" smtClean="0"/>
              <a:t>Active movements wrist</a:t>
            </a:r>
            <a:endParaRPr lang="en-US" sz="4000" dirty="0" smtClean="0"/>
          </a:p>
          <a:p>
            <a:r>
              <a:rPr lang="en-US" dirty="0" smtClean="0"/>
              <a:t>Flexion:-80-90</a:t>
            </a:r>
            <a:endParaRPr lang="en-US" dirty="0" smtClean="0"/>
          </a:p>
          <a:p>
            <a:r>
              <a:rPr lang="en-US" dirty="0" err="1" smtClean="0"/>
              <a:t>Extention</a:t>
            </a:r>
            <a:r>
              <a:rPr lang="en-US" dirty="0" smtClean="0"/>
              <a:t>:-70-80</a:t>
            </a:r>
            <a:endParaRPr lang="en-US" dirty="0" smtClean="0"/>
          </a:p>
          <a:p>
            <a:r>
              <a:rPr lang="en-US" dirty="0" smtClean="0"/>
              <a:t>Finger MIP Flexion:-85-90</a:t>
            </a:r>
            <a:endParaRPr lang="en-US" dirty="0" smtClean="0"/>
          </a:p>
          <a:p>
            <a:r>
              <a:rPr lang="en-US" dirty="0" smtClean="0"/>
              <a:t>Finger MIP </a:t>
            </a:r>
            <a:r>
              <a:rPr lang="en-US" dirty="0" err="1" smtClean="0"/>
              <a:t>Extention</a:t>
            </a:r>
            <a:r>
              <a:rPr lang="en-US" dirty="0" smtClean="0"/>
              <a:t>:-30-45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D4AE-CA62-4735-95CF-9F65B7930335}" type="slidenum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Functional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Functional Impairment,-</a:t>
            </a:r>
            <a:endParaRPr lang="en-US" b="1" dirty="0" smtClean="0"/>
          </a:p>
          <a:p>
            <a:pPr>
              <a:buNone/>
            </a:pPr>
            <a:r>
              <a:rPr lang="en-US" dirty="0"/>
              <a:t>-</a:t>
            </a:r>
            <a:r>
              <a:rPr lang="en-US" dirty="0" smtClean="0"/>
              <a:t>loss of thumb function affects about 40%to50%of hand function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-Loss of index finger function accounts for 20%hand function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-Middle finger also 20%,Ring finger10% ,little finger10%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Grips &amp; Pinch strength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Types of Grips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Types of pinches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D4AE-CA62-4735-95CF-9F65B7930335}" type="slidenum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Jamar</a:t>
            </a:r>
            <a:r>
              <a:rPr lang="en-US" dirty="0" smtClean="0"/>
              <a:t> Dynamometer-</a:t>
            </a:r>
            <a:endParaRPr lang="en-US" dirty="0"/>
          </a:p>
        </p:txBody>
      </p:sp>
      <p:pic>
        <p:nvPicPr>
          <p:cNvPr id="4" name="Content Placeholder 3" descr="IMG_20190101_213623.jpg"/>
          <p:cNvPicPr>
            <a:picLocks noGrp="1" noChangeAspect="1"/>
          </p:cNvPicPr>
          <p:nvPr>
            <p:ph sz="quarter" idx="1"/>
          </p:nvPr>
        </p:nvPicPr>
        <p:blipFill>
          <a:blip r:embed="rId1" cstate="print"/>
          <a:stretch>
            <a:fillRect/>
          </a:stretch>
        </p:blipFill>
        <p:spPr>
          <a:xfrm>
            <a:off x="2057400" y="1447800"/>
            <a:ext cx="5029200" cy="4572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D4AE-CA62-4735-95CF-9F65B7930335}" type="slidenum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&amp; Questions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D4AE-CA62-4735-95CF-9F65B7930335}" type="slidenum">
              <a:rPr lang="en-US" smtClean="0"/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Describe various types of </a:t>
            </a:r>
            <a:r>
              <a:rPr lang="en-US" dirty="0" err="1" smtClean="0"/>
              <a:t>prehension</a:t>
            </a:r>
            <a:r>
              <a:rPr lang="en-US" dirty="0" smtClean="0"/>
              <a:t> and precisions. </a:t>
            </a:r>
            <a:r>
              <a:rPr lang="en-US" smtClean="0"/>
              <a:t>7 marks</a:t>
            </a:r>
            <a:endParaRPr lang="en-US" dirty="0" smtClean="0"/>
          </a:p>
          <a:p>
            <a:r>
              <a:rPr lang="en-US" dirty="0" smtClean="0"/>
              <a:t>Types of grips and pinches. 7 marks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Hand &amp; Wrist Complex</a:t>
            </a:r>
            <a:endParaRPr lang="en-US" dirty="0"/>
          </a:p>
        </p:txBody>
      </p:sp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xfrm>
            <a:off x="152400" y="4876800"/>
            <a:ext cx="8422005" cy="154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25830" eaLnBrk="1" hangingPunct="1">
              <a:buSzPct val="65000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+mn-lt"/>
                <a:sym typeface="+mn-ea"/>
              </a:rPr>
              <a:t>Dr. surendra Wani </a:t>
            </a:r>
            <a:endParaRPr lang="en-US" sz="2000" dirty="0">
              <a:solidFill>
                <a:schemeClr val="accent1">
                  <a:lumMod val="75000"/>
                </a:schemeClr>
              </a:solidFill>
              <a:ea typeface="+mn-ea"/>
              <a:cs typeface="+mn-lt"/>
            </a:endParaRPr>
          </a:p>
          <a:p>
            <a:pPr algn="ctr" defTabSz="925830" eaLnBrk="1" hangingPunct="1">
              <a:buSzPct val="65000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+mn-lt"/>
                <a:sym typeface="+mn-ea"/>
              </a:rPr>
              <a:t>Dept. Of Musculoskeletal Physiotherapy</a:t>
            </a:r>
            <a:endParaRPr lang="en-US" sz="2000" dirty="0">
              <a:solidFill>
                <a:schemeClr val="accent1">
                  <a:lumMod val="75000"/>
                </a:schemeClr>
              </a:solidFill>
              <a:ea typeface="+mn-ea"/>
              <a:cs typeface="+mn-lt"/>
            </a:endParaRPr>
          </a:p>
          <a:p>
            <a:pPr algn="ctr" defTabSz="925830" eaLnBrk="1" hangingPunct="1">
              <a:buSzPct val="65000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+mn-lt"/>
                <a:sym typeface="+mn-ea"/>
              </a:rPr>
              <a:t>MGM Institute Of Physiotherapy</a:t>
            </a:r>
            <a:endParaRPr lang="en-US" sz="2000" dirty="0">
              <a:solidFill>
                <a:schemeClr val="accent1">
                  <a:lumMod val="75000"/>
                </a:schemeClr>
              </a:solidFill>
              <a:ea typeface="+mn-ea"/>
              <a:cs typeface="+mn-lt"/>
            </a:endParaRPr>
          </a:p>
          <a:p>
            <a:pPr algn="ctr" defTabSz="925830" eaLnBrk="1" hangingPunct="1">
              <a:buSzPct val="65000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+mn-lt"/>
                <a:sym typeface="+mn-ea"/>
              </a:rPr>
              <a:t>Chh. Sambhajinagar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Algerian" panose="04020705040A02060702" pitchFamily="82" charset="0"/>
              <a:cs typeface="+mn-lt"/>
              <a:sym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D4AE-CA62-4735-95CF-9F65B7930335}" type="slidenum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19400"/>
            <a:ext cx="7772400" cy="17526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THANK YOU</a:t>
            </a:r>
            <a:endParaRPr lang="en-US" sz="5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D4AE-CA62-4735-95CF-9F65B7930335}" type="slidenum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understand and learn to assess the Wrist and hand joint subjectively and objectively.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D4AE-CA62-4735-95CF-9F65B7930335}" type="slidenum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28600"/>
            <a:ext cx="818388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Content :-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2920" y="2286000"/>
            <a:ext cx="818388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 smtClean="0"/>
          </a:p>
          <a:p>
            <a:r>
              <a:rPr lang="en-US" dirty="0" smtClean="0"/>
              <a:t>Subjective </a:t>
            </a:r>
            <a:r>
              <a:rPr lang="en-US" dirty="0" err="1" smtClean="0"/>
              <a:t>Assesment</a:t>
            </a:r>
            <a:endParaRPr lang="en-US" dirty="0" smtClean="0"/>
          </a:p>
          <a:p>
            <a:r>
              <a:rPr lang="en-US" dirty="0" smtClean="0"/>
              <a:t>Objective </a:t>
            </a:r>
            <a:r>
              <a:rPr lang="en-US" dirty="0" err="1" smtClean="0"/>
              <a:t>Assesment</a:t>
            </a:r>
            <a:endParaRPr lang="en-US" dirty="0" smtClean="0"/>
          </a:p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D4AE-CA62-4735-95CF-9F65B7930335}" type="slidenum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 smtClean="0"/>
            </a:br>
            <a:r>
              <a:rPr lang="en-US" dirty="0" smtClean="0"/>
              <a:t>    </a:t>
            </a:r>
            <a:br>
              <a:rPr lang="en-US" dirty="0" smtClean="0"/>
            </a:br>
            <a:r>
              <a:rPr lang="en-US" dirty="0" smtClean="0"/>
              <a:t>Introduction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IMG-20190101-WA0023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85800" y="914400"/>
            <a:ext cx="7772400" cy="5410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D4AE-CA62-4735-95CF-9F65B7930335}" type="slidenum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Demographic Data				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</a:t>
            </a:r>
            <a:endParaRPr lang="en-US" dirty="0"/>
          </a:p>
          <a:p>
            <a:r>
              <a:rPr lang="en-US" sz="4000" dirty="0" smtClean="0"/>
              <a:t>Occupation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en-US" sz="4000" dirty="0" smtClean="0"/>
              <a:t>History of present illness-</a:t>
            </a:r>
            <a:endParaRPr lang="en-US" sz="4000" dirty="0" smtClean="0"/>
          </a:p>
          <a:p>
            <a:pPr>
              <a:buNone/>
            </a:pPr>
            <a:r>
              <a:rPr lang="en-US" sz="2800" dirty="0" smtClean="0"/>
              <a:t>1.</a:t>
            </a:r>
            <a:r>
              <a:rPr lang="en-US" dirty="0" smtClean="0"/>
              <a:t>Mechanism of injury?</a:t>
            </a:r>
            <a:endParaRPr lang="en-US" dirty="0" smtClean="0"/>
          </a:p>
          <a:p>
            <a:pPr>
              <a:buNone/>
            </a:pPr>
            <a:r>
              <a:rPr lang="en-US" sz="2800" dirty="0" smtClean="0"/>
              <a:t>2.Ask about functional ability?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3.Which hand is dominant?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dirty="0" smtClean="0"/>
              <a:t>    </a:t>
            </a:r>
            <a:endParaRPr lang="en-US" dirty="0" smtClean="0"/>
          </a:p>
          <a:p>
            <a:endParaRPr lang="en-US" sz="1800" dirty="0" smtClean="0"/>
          </a:p>
          <a:p>
            <a:endParaRPr lang="en-US" sz="4800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D4AE-CA62-4735-95CF-9F65B7930335}" type="slidenum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731838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 smtClean="0"/>
              <a:t>				</a:t>
            </a:r>
            <a:r>
              <a:rPr lang="en-US" sz="4900" dirty="0" smtClean="0"/>
              <a:t> 					</a:t>
            </a:r>
            <a:r>
              <a:rPr lang="en-US" dirty="0" smtClean="0"/>
              <a:t>								 Pain </a:t>
            </a:r>
            <a:r>
              <a:rPr lang="en-US" dirty="0" err="1" smtClean="0"/>
              <a:t>Assesment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1.What type of pain it is?</a:t>
            </a:r>
            <a:endParaRPr lang="en-US" dirty="0" smtClean="0"/>
          </a:p>
          <a:p>
            <a:r>
              <a:rPr lang="en-US" dirty="0" smtClean="0"/>
              <a:t>2.Once pain started ask about duration of pain?</a:t>
            </a:r>
            <a:endParaRPr lang="en-US" dirty="0" smtClean="0"/>
          </a:p>
          <a:p>
            <a:r>
              <a:rPr lang="en-US" dirty="0" smtClean="0"/>
              <a:t>3.Does pain is with abnormal sensation?</a:t>
            </a:r>
            <a:endParaRPr lang="en-US" dirty="0" smtClean="0"/>
          </a:p>
          <a:p>
            <a:r>
              <a:rPr lang="en-US" sz="4400" dirty="0" err="1" smtClean="0"/>
              <a:t>Behaviour</a:t>
            </a:r>
            <a:r>
              <a:rPr lang="en-US" sz="4400" dirty="0" smtClean="0"/>
              <a:t> of Pain-			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D4AE-CA62-4735-95CF-9F65B7930335}" type="slidenum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 Questions-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X-ray</a:t>
            </a:r>
            <a:endParaRPr lang="en-US" dirty="0" smtClean="0"/>
          </a:p>
          <a:p>
            <a:r>
              <a:rPr lang="en-US" dirty="0" smtClean="0"/>
              <a:t>MRI</a:t>
            </a:r>
            <a:endParaRPr lang="en-US" dirty="0" smtClean="0"/>
          </a:p>
          <a:p>
            <a:r>
              <a:rPr lang="en-US" sz="4000" dirty="0" smtClean="0"/>
              <a:t>Past History</a:t>
            </a:r>
            <a:endParaRPr lang="en-US" sz="4000" dirty="0" smtClean="0"/>
          </a:p>
          <a:p>
            <a:r>
              <a:rPr lang="en-US" sz="4000" dirty="0" smtClean="0"/>
              <a:t>Drug History</a:t>
            </a:r>
            <a:endParaRPr lang="en-US" sz="4000" dirty="0" smtClean="0"/>
          </a:p>
          <a:p>
            <a:r>
              <a:rPr lang="en-US" sz="4000" dirty="0" smtClean="0"/>
              <a:t>Personal History</a:t>
            </a:r>
            <a:endParaRPr lang="en-US" sz="4000" dirty="0" smtClean="0"/>
          </a:p>
          <a:p>
            <a:r>
              <a:rPr lang="en-US" sz="4000" dirty="0" smtClean="0"/>
              <a:t>Occupational History</a:t>
            </a:r>
            <a:endParaRPr lang="en-US" sz="4000" dirty="0" smtClean="0"/>
          </a:p>
          <a:p>
            <a:r>
              <a:rPr lang="en-US" sz="4000" dirty="0" smtClean="0"/>
              <a:t>Socio-economic History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D4AE-CA62-4735-95CF-9F65B7930335}" type="slidenum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 Observation-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Posture</a:t>
            </a:r>
            <a:endParaRPr lang="en-US" smtClean="0"/>
          </a:p>
          <a:p>
            <a:r>
              <a:rPr lang="en-US" smtClean="0"/>
              <a:t>Observe ability to use hand</a:t>
            </a:r>
            <a:endParaRPr lang="en-US" smtClean="0"/>
          </a:p>
          <a:p>
            <a:r>
              <a:rPr lang="en-US" smtClean="0"/>
              <a:t>Observe normal attitude of hand and compare affected side with unaffected side</a:t>
            </a:r>
            <a:endParaRPr lang="en-US" smtClean="0"/>
          </a:p>
          <a:p>
            <a:r>
              <a:rPr lang="en-US" smtClean="0"/>
              <a:t>Observation of contracture</a:t>
            </a:r>
            <a:endParaRPr lang="en-US" smtClean="0"/>
          </a:p>
          <a:p>
            <a:r>
              <a:rPr lang="en-US" smtClean="0"/>
              <a:t>Observation of Muscle wasting of thenar and hypothenar muscles</a:t>
            </a:r>
            <a:endParaRPr lang="en-US" smtClean="0"/>
          </a:p>
          <a:p>
            <a:r>
              <a:rPr lang="en-US" smtClean="0"/>
              <a:t>Observation of ganglion,colour changes,nail bed and deformities of hand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D4AE-CA62-4735-95CF-9F65B7930335}" type="slidenum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2011</Words>
  <Application>WPS Presentation</Application>
  <PresentationFormat>On-screen Show (4:3)</PresentationFormat>
  <Paragraphs>188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SimSun</vt:lpstr>
      <vt:lpstr>Wingdings</vt:lpstr>
      <vt:lpstr>Wingdings 2</vt:lpstr>
      <vt:lpstr>Arial</vt:lpstr>
      <vt:lpstr>Times New Roman</vt:lpstr>
      <vt:lpstr>Garamond</vt:lpstr>
      <vt:lpstr>Algerian</vt:lpstr>
      <vt:lpstr>Perpetua</vt:lpstr>
      <vt:lpstr>Microsoft YaHei</vt:lpstr>
      <vt:lpstr>Arial Unicode MS</vt:lpstr>
      <vt:lpstr>Franklin Gothic Book</vt:lpstr>
      <vt:lpstr>Calibri</vt:lpstr>
      <vt:lpstr>Equity</vt:lpstr>
      <vt:lpstr>PowerPoint 演示文稿</vt:lpstr>
      <vt:lpstr>Hand &amp; Wrist Complex</vt:lpstr>
      <vt:lpstr>Objectives</vt:lpstr>
      <vt:lpstr>Content :-</vt:lpstr>
      <vt:lpstr>      Introduction </vt:lpstr>
      <vt:lpstr>Demographic Data				</vt:lpstr>
      <vt:lpstr> 				 													 Pain Assesment-</vt:lpstr>
      <vt:lpstr>Special Questions- </vt:lpstr>
      <vt:lpstr>On Observation-</vt:lpstr>
      <vt:lpstr>Deformities Of Hand-</vt:lpstr>
      <vt:lpstr>PowerPoint 演示文稿</vt:lpstr>
      <vt:lpstr>PowerPoint 演示文稿</vt:lpstr>
      <vt:lpstr>PowerPoint 演示文稿</vt:lpstr>
      <vt:lpstr>Local physical Examination-</vt:lpstr>
      <vt:lpstr>Sensory examination: </vt:lpstr>
      <vt:lpstr>Joint Examination</vt:lpstr>
      <vt:lpstr>Functional Assessment</vt:lpstr>
      <vt:lpstr>Jamar Dynamometer-</vt:lpstr>
      <vt:lpstr>Summary &amp; Questions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&amp; Wrist Complex</dc:title>
  <dc:creator>user</dc:creator>
  <cp:lastModifiedBy>HP</cp:lastModifiedBy>
  <cp:revision>23</cp:revision>
  <dcterms:created xsi:type="dcterms:W3CDTF">2019-01-01T13:57:00Z</dcterms:created>
  <dcterms:modified xsi:type="dcterms:W3CDTF">2024-06-20T04:37:12Z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73CD99278CF14BB3A2473BD5394CCE17_12</vt:lpwstr>
  </property>
  <property fmtid="{D5CDD505-2E9C-101B-9397-08002B2CF9AE}" pid="3" name="KSOProductBuildVer">
    <vt:lpwstr>1033-12.2.0.17119</vt:lpwstr>
  </property>
</Properties>
</file>